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A gathering of ham radio operators “on-the-air” working together. Typically all on the same frequency, but also very often done through the use of repeaters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Amateur Radio Emergency Services (ARES), SkyWarn, Radio Amateur Civil Emergency Service (RACES) , club nets, Amateur Radio Public Service Corps (APRSC), Traffic nets (National Traffic System/NTS)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Currently maintained by John Dean K0JDD and John Marvin AC0ZG are the current maintainers of the code. Hasn’t been updated since 2018, but works very well for logging nets. List of active nets is always up-to-date.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Local 2m nets are the easiest to connect to if you have a Technician license and a 2m radio. Great to train as an Net Control Operator (NCO)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3462"/>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617931575_1991x1322.jpg"/>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740627569_2880x1920.jpg"/>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996267730_2880x1920.jpg"/>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996267730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740627569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136959463_1989x1321.jpg"/>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17931575_1991x1322.jpg"/>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 Id="rId3" Type="http://schemas.openxmlformats.org/officeDocument/2006/relationships/image" Target="../media/image1.g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www.netlogger.org" TargetMode="External"/><Relationship Id="rId4"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netlogger.org" TargetMode="External"/><Relationship Id="rId4" Type="http://schemas.openxmlformats.org/officeDocument/2006/relationships/hyperlink" Target="http://www.arrl.org/arrl-net-directory" TargetMode="External"/><Relationship Id="rId5" Type="http://schemas.openxmlformats.org/officeDocument/2006/relationships/hyperlink" Target="https://smarc.org/hf-nets/" TargetMode="External"/><Relationship Id="rId6" Type="http://schemas.openxmlformats.org/officeDocument/2006/relationships/hyperlink" Target="http://ac6v.com/nets.php" TargetMode="External"/><Relationship Id="rId7" Type="http://schemas.openxmlformats.org/officeDocument/2006/relationships/hyperlink" Target="https://accio.me/N1YZ" TargetMode="External"/><Relationship Id="rId8" Type="http://schemas.openxmlformats.org/officeDocument/2006/relationships/hyperlink" Target="https://www.hwn.org" TargetMode="External"/><Relationship Id="rId9" Type="http://schemas.openxmlformats.org/officeDocument/2006/relationships/hyperlink" Target="https://dmr-marc.net"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github.com/jmarler" TargetMode="External"/><Relationship Id="rId3" Type="http://schemas.openxmlformats.org/officeDocument/2006/relationships/hyperlink" Target="https://github.com/jmarler/DefCon29HRVPresentation" TargetMode="External"/><Relationship Id="rId4" Type="http://schemas.openxmlformats.org/officeDocument/2006/relationships/hyperlink" Target="mailto:K4CHN@arrl.net"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lumOff val="16847"/>
              </a:schemeClr>
            </a:gs>
            <a:gs pos="100000">
              <a:schemeClr val="accent1">
                <a:lumOff val="-13575"/>
              </a:schemeClr>
            </a:gs>
          </a:gsLst>
          <a:lin ang="5400000" scaled="0"/>
        </a:gradFill>
      </p:bgPr>
    </p:bg>
    <p:spTree>
      <p:nvGrpSpPr>
        <p:cNvPr id="1" name=""/>
        <p:cNvGrpSpPr/>
        <p:nvPr/>
      </p:nvGrpSpPr>
      <p:grpSpPr>
        <a:xfrm>
          <a:off x="0" y="0"/>
          <a:ext cx="0" cy="0"/>
          <a:chOff x="0" y="0"/>
          <a:chExt cx="0" cy="0"/>
        </a:xfrm>
      </p:grpSpPr>
      <p:pic>
        <p:nvPicPr>
          <p:cNvPr id="151" name="IMG_8465.jpeg" descr="IMG_8465.jpeg"/>
          <p:cNvPicPr>
            <a:picLocks noChangeAspect="1"/>
          </p:cNvPicPr>
          <p:nvPr/>
        </p:nvPicPr>
        <p:blipFill>
          <a:blip r:embed="rId2">
            <a:extLst/>
          </a:blip>
          <a:stretch>
            <a:fillRect/>
          </a:stretch>
        </p:blipFill>
        <p:spPr>
          <a:xfrm>
            <a:off x="-17927" y="-1565798"/>
            <a:ext cx="26507357" cy="19880516"/>
          </a:xfrm>
          <a:prstGeom prst="rect">
            <a:avLst/>
          </a:prstGeom>
          <a:ln w="12700">
            <a:miter lim="400000"/>
          </a:ln>
        </p:spPr>
      </p:pic>
      <p:sp>
        <p:nvSpPr>
          <p:cNvPr id="152" name="Amateur Radio…"/>
          <p:cNvSpPr txBox="1"/>
          <p:nvPr>
            <p:ph type="title"/>
          </p:nvPr>
        </p:nvSpPr>
        <p:spPr>
          <a:prstGeom prst="rect">
            <a:avLst/>
          </a:prstGeom>
        </p:spPr>
        <p:txBody>
          <a:bodyPr/>
          <a:lstStyle/>
          <a:p>
            <a:pPr/>
            <a:r>
              <a:t>Amateur Radio</a:t>
            </a:r>
          </a:p>
          <a:p>
            <a:pPr/>
            <a:r>
              <a:t>Ham Nets 101</a:t>
            </a:r>
          </a:p>
        </p:txBody>
      </p:sp>
      <p:sp>
        <p:nvSpPr>
          <p:cNvPr id="153" name="Jon Marler - K4CHN - August 2022"/>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a:defRPr>
                <a:solidFill>
                  <a:schemeClr val="accent1">
                    <a:hueOff val="114395"/>
                    <a:lumOff val="-24975"/>
                  </a:schemeClr>
                </a:solidFill>
              </a:defRPr>
            </a:lvl1pPr>
          </a:lstStyle>
          <a:p>
            <a:pPr/>
            <a:r>
              <a:t>Jon Marler - K4CHN - August 2022</a:t>
            </a:r>
          </a:p>
        </p:txBody>
      </p:sp>
      <p:sp>
        <p:nvSpPr>
          <p:cNvPr id="154" name="Introduction to amateur radio ham nets for new and old hams"/>
          <p:cNvSpPr txBox="1"/>
          <p:nvPr>
            <p:ph type="body" sz="quarter" idx="1"/>
          </p:nvPr>
        </p:nvSpPr>
        <p:spPr>
          <a:prstGeom prst="rect">
            <a:avLst/>
          </a:prstGeom>
        </p:spPr>
        <p:txBody>
          <a:bodyPr/>
          <a:lstStyle>
            <a:lvl1pPr>
              <a:defRPr>
                <a:solidFill>
                  <a:srgbClr val="D5D5D5"/>
                </a:solidFill>
              </a:defRPr>
            </a:lvl1pPr>
          </a:lstStyle>
          <a:p>
            <a:pPr/>
            <a:r>
              <a:t>Introduction to amateur radio ham nets for new and old hams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Amateur Radio Operator / Hack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09930">
              <a:defRPr sz="4730"/>
            </a:lvl1pPr>
          </a:lstStyle>
          <a:p>
            <a:pPr/>
            <a:r>
              <a:t>Amateur Radio Operator / Hacker </a:t>
            </a:r>
          </a:p>
        </p:txBody>
      </p:sp>
      <p:sp>
        <p:nvSpPr>
          <p:cNvPr id="157" name="Passed Technician @ DefCon 27…"/>
          <p:cNvSpPr txBox="1"/>
          <p:nvPr>
            <p:ph type="body" sz="half" idx="1"/>
          </p:nvPr>
        </p:nvSpPr>
        <p:spPr>
          <a:prstGeom prst="rect">
            <a:avLst/>
          </a:prstGeom>
        </p:spPr>
        <p:txBody>
          <a:bodyPr/>
          <a:lstStyle/>
          <a:p>
            <a:pPr/>
            <a:r>
              <a:t>Passed Technician @ DefCon 27</a:t>
            </a:r>
          </a:p>
          <a:p>
            <a:pPr/>
            <a:r>
              <a:t>Passed General @ DefCon 28</a:t>
            </a:r>
          </a:p>
          <a:p>
            <a:pPr/>
            <a:r>
              <a:t>Passed Extra @ DefCon 29</a:t>
            </a:r>
          </a:p>
          <a:p>
            <a:pPr/>
            <a:r>
              <a:t>Vintage computer nerd</a:t>
            </a:r>
          </a:p>
          <a:p>
            <a:pPr/>
            <a:r>
              <a:t>Breaker and fixer of all things</a:t>
            </a:r>
          </a:p>
        </p:txBody>
      </p:sp>
      <p:pic>
        <p:nvPicPr>
          <p:cNvPr id="158" name="Jon Marler - pro shot.jpg" descr="Jon Marler - pro shot.jpg"/>
          <p:cNvPicPr>
            <a:picLocks noChangeAspect="1"/>
          </p:cNvPicPr>
          <p:nvPr>
            <p:ph type="pic" idx="22"/>
          </p:nvPr>
        </p:nvPicPr>
        <p:blipFill>
          <a:blip r:embed="rId2">
            <a:extLst/>
          </a:blip>
          <a:srcRect l="0" t="3029" r="0" b="14982"/>
          <a:stretch>
            <a:fillRect/>
          </a:stretch>
        </p:blipFill>
        <p:spPr>
          <a:xfrm>
            <a:off x="12192000" y="1263848"/>
            <a:ext cx="10916874" cy="11188205"/>
          </a:xfrm>
          <a:prstGeom prst="rect">
            <a:avLst/>
          </a:prstGeom>
        </p:spPr>
      </p:pic>
      <p:sp>
        <p:nvSpPr>
          <p:cNvPr id="159" name="K4CHN / Jon Marler"/>
          <p:cNvSpPr txBox="1"/>
          <p:nvPr>
            <p:ph type="title"/>
          </p:nvPr>
        </p:nvSpPr>
        <p:spPr>
          <a:prstGeom prst="rect">
            <a:avLst/>
          </a:prstGeom>
        </p:spPr>
        <p:txBody>
          <a:bodyPr/>
          <a:lstStyle>
            <a:lvl1pPr defTabSz="2365188">
              <a:defRPr spc="-164" sz="8245"/>
            </a:lvl1pPr>
          </a:lstStyle>
          <a:p>
            <a:pPr/>
            <a:r>
              <a:t>K4CHN / Jon Marler</a:t>
            </a:r>
          </a:p>
        </p:txBody>
      </p:sp>
      <p:sp>
        <p:nvSpPr>
          <p:cNvPr id="160" name="🎳 🥌"/>
          <p:cNvSpPr txBox="1"/>
          <p:nvPr/>
        </p:nvSpPr>
        <p:spPr>
          <a:xfrm>
            <a:off x="3147037" y="9874607"/>
            <a:ext cx="4511752" cy="264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15200">
                <a:solidFill>
                  <a:srgbClr val="000000"/>
                </a:solidFill>
              </a:defRPr>
            </a:lvl1pPr>
          </a:lstStyle>
          <a:p>
            <a:pPr/>
            <a:r>
              <a: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Presentation Agenda"/>
          <p:cNvSpPr txBox="1"/>
          <p:nvPr>
            <p:ph type="title"/>
          </p:nvPr>
        </p:nvSpPr>
        <p:spPr>
          <a:prstGeom prst="rect">
            <a:avLst/>
          </a:prstGeom>
        </p:spPr>
        <p:txBody>
          <a:bodyPr/>
          <a:lstStyle/>
          <a:p>
            <a:pPr/>
            <a:r>
              <a:t>Presentation Agenda</a:t>
            </a:r>
          </a:p>
        </p:txBody>
      </p:sp>
      <p:sp>
        <p:nvSpPr>
          <p:cNvPr id="163" name="Amateur Radio Digital Modes Prim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Amateur Radio Digital Modes Primer</a:t>
            </a:r>
          </a:p>
        </p:txBody>
      </p:sp>
      <p:sp>
        <p:nvSpPr>
          <p:cNvPr id="164" name="What is a Ham Net"/>
          <p:cNvSpPr txBox="1"/>
          <p:nvPr/>
        </p:nvSpPr>
        <p:spPr>
          <a:xfrm>
            <a:off x="1724646" y="9823679"/>
            <a:ext cx="4290181"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600"/>
            </a:lvl1pPr>
          </a:lstStyle>
          <a:p>
            <a:pPr/>
            <a:r>
              <a:t>What is a Ham Net</a:t>
            </a:r>
          </a:p>
        </p:txBody>
      </p:sp>
      <p:sp>
        <p:nvSpPr>
          <p:cNvPr id="165" name="?"/>
          <p:cNvSpPr txBox="1"/>
          <p:nvPr/>
        </p:nvSpPr>
        <p:spPr>
          <a:xfrm>
            <a:off x="2359706" y="4197267"/>
            <a:ext cx="3020061" cy="518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0">
                <a:latin typeface="YuKyokasho Medium"/>
                <a:ea typeface="YuKyokasho Medium"/>
                <a:cs typeface="YuKyokasho Medium"/>
                <a:sym typeface="YuKyokasho Medium"/>
              </a:defRPr>
            </a:lvl1pPr>
          </a:lstStyle>
          <a:p>
            <a:pPr/>
            <a:r>
              <a:t>?</a:t>
            </a:r>
          </a:p>
        </p:txBody>
      </p:sp>
      <p:sp>
        <p:nvSpPr>
          <p:cNvPr id="166" name="How to get started"/>
          <p:cNvSpPr txBox="1"/>
          <p:nvPr/>
        </p:nvSpPr>
        <p:spPr>
          <a:xfrm>
            <a:off x="17904178" y="9823679"/>
            <a:ext cx="4539451"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600"/>
            </a:lvl1pPr>
          </a:lstStyle>
          <a:p>
            <a:pPr/>
            <a:r>
              <a:t>How to get started</a:t>
            </a:r>
          </a:p>
        </p:txBody>
      </p:sp>
      <p:sp>
        <p:nvSpPr>
          <p:cNvPr id="167" name="Directed / Unirected"/>
          <p:cNvSpPr txBox="1"/>
          <p:nvPr/>
        </p:nvSpPr>
        <p:spPr>
          <a:xfrm>
            <a:off x="8645755" y="9823680"/>
            <a:ext cx="6876764"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600"/>
            </a:lvl1pPr>
          </a:lstStyle>
          <a:p>
            <a:pPr/>
            <a:r>
              <a:t>Directed / Unirected</a:t>
            </a:r>
          </a:p>
        </p:txBody>
      </p:sp>
      <p:pic>
        <p:nvPicPr>
          <p:cNvPr id="168" name="Image" descr="Image"/>
          <p:cNvPicPr>
            <a:picLocks noChangeAspect="1"/>
          </p:cNvPicPr>
          <p:nvPr/>
        </p:nvPicPr>
        <p:blipFill>
          <a:blip r:embed="rId2">
            <a:extLst/>
          </a:blip>
          <a:stretch>
            <a:fillRect/>
          </a:stretch>
        </p:blipFill>
        <p:spPr>
          <a:xfrm>
            <a:off x="8240889" y="4836973"/>
            <a:ext cx="7902222" cy="4445001"/>
          </a:xfrm>
          <a:prstGeom prst="rect">
            <a:avLst/>
          </a:prstGeom>
          <a:ln w="12700">
            <a:miter lim="400000"/>
          </a:ln>
        </p:spPr>
      </p:pic>
      <p:pic>
        <p:nvPicPr>
          <p:cNvPr id="169" name="lfg.gif" descr="lfg.gif"/>
          <p:cNvPicPr>
            <a:picLocks noChangeAspect="0"/>
          </p:cNvPicPr>
          <p:nvPr/>
        </p:nvPicPr>
        <p:blipFill>
          <a:blip r:embed="rId3">
            <a:extLst/>
          </a:blip>
          <a:stretch>
            <a:fillRect/>
          </a:stretch>
        </p:blipFill>
        <p:spPr>
          <a:xfrm>
            <a:off x="17904178" y="4789747"/>
            <a:ext cx="4539451" cy="453945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What is a Ham Net?"/>
          <p:cNvSpPr txBox="1"/>
          <p:nvPr>
            <p:ph type="title"/>
          </p:nvPr>
        </p:nvSpPr>
        <p:spPr>
          <a:prstGeom prst="rect">
            <a:avLst/>
          </a:prstGeom>
        </p:spPr>
        <p:txBody>
          <a:bodyPr/>
          <a:lstStyle/>
          <a:p>
            <a:pPr/>
            <a:r>
              <a:t>What is a Ham Net?</a:t>
            </a:r>
          </a:p>
        </p:txBody>
      </p:sp>
      <p:sp>
        <p:nvSpPr>
          <p:cNvPr id="172" name="What is an amateur radio ham ne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is an amateur radio ham net?</a:t>
            </a:r>
          </a:p>
        </p:txBody>
      </p:sp>
      <p:pic>
        <p:nvPicPr>
          <p:cNvPr id="173" name="Image" descr="Image"/>
          <p:cNvPicPr>
            <a:picLocks noChangeAspect="1"/>
          </p:cNvPicPr>
          <p:nvPr/>
        </p:nvPicPr>
        <p:blipFill>
          <a:blip r:embed="rId3">
            <a:extLst/>
          </a:blip>
          <a:stretch>
            <a:fillRect/>
          </a:stretch>
        </p:blipFill>
        <p:spPr>
          <a:xfrm>
            <a:off x="8352116" y="4536626"/>
            <a:ext cx="7679767" cy="767976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DMR-MARC-2.png" descr="DMR-MARC-2.png"/>
          <p:cNvPicPr>
            <a:picLocks noChangeAspect="1"/>
          </p:cNvPicPr>
          <p:nvPr/>
        </p:nvPicPr>
        <p:blipFill>
          <a:blip r:embed="rId3">
            <a:extLst/>
          </a:blip>
          <a:stretch>
            <a:fillRect/>
          </a:stretch>
        </p:blipFill>
        <p:spPr>
          <a:xfrm>
            <a:off x="11941350" y="6044931"/>
            <a:ext cx="9447224" cy="3127736"/>
          </a:xfrm>
          <a:prstGeom prst="rect">
            <a:avLst/>
          </a:prstGeom>
          <a:ln w="12700">
            <a:miter lim="400000"/>
          </a:ln>
        </p:spPr>
      </p:pic>
      <p:sp>
        <p:nvSpPr>
          <p:cNvPr id="178" name="Directed Ham Nets"/>
          <p:cNvSpPr txBox="1"/>
          <p:nvPr>
            <p:ph type="title"/>
          </p:nvPr>
        </p:nvSpPr>
        <p:spPr>
          <a:prstGeom prst="rect">
            <a:avLst/>
          </a:prstGeom>
        </p:spPr>
        <p:txBody>
          <a:bodyPr/>
          <a:lstStyle/>
          <a:p>
            <a:pPr/>
            <a:r>
              <a:t>Directed Ham Nets</a:t>
            </a:r>
          </a:p>
        </p:txBody>
      </p:sp>
      <p:sp>
        <p:nvSpPr>
          <p:cNvPr id="179" name="What is a directed / controlled ham ne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is a directed / controlled ham net?</a:t>
            </a:r>
          </a:p>
        </p:txBody>
      </p:sp>
      <p:sp>
        <p:nvSpPr>
          <p:cNvPr id="180" name="Network Control Station (NCS)…"/>
          <p:cNvSpPr txBox="1"/>
          <p:nvPr>
            <p:ph type="body" sz="half" idx="1"/>
          </p:nvPr>
        </p:nvSpPr>
        <p:spPr>
          <a:xfrm>
            <a:off x="1206500" y="4248504"/>
            <a:ext cx="12862515" cy="8256012"/>
          </a:xfrm>
          <a:prstGeom prst="rect">
            <a:avLst/>
          </a:prstGeom>
        </p:spPr>
        <p:txBody>
          <a:bodyPr/>
          <a:lstStyle/>
          <a:p>
            <a:pPr/>
            <a:r>
              <a:t>Network Control Station (NCS)</a:t>
            </a:r>
          </a:p>
          <a:p>
            <a:pPr/>
            <a:r>
              <a:t>Rules, Protocols, and Procedures</a:t>
            </a:r>
          </a:p>
          <a:p>
            <a:pPr/>
            <a:r>
              <a:t>Registering</a:t>
            </a:r>
          </a:p>
          <a:p>
            <a:pPr/>
            <a:r>
              <a:t>Checking in</a:t>
            </a:r>
          </a:p>
          <a:p>
            <a:pPr/>
            <a:r>
              <a:t>Logging QSOs</a:t>
            </a:r>
          </a:p>
        </p:txBody>
      </p:sp>
      <p:pic>
        <p:nvPicPr>
          <p:cNvPr id="181" name="omiss.png" descr="omiss.png"/>
          <p:cNvPicPr>
            <a:picLocks noChangeAspect="1"/>
          </p:cNvPicPr>
          <p:nvPr/>
        </p:nvPicPr>
        <p:blipFill>
          <a:blip r:embed="rId4">
            <a:extLst/>
          </a:blip>
          <a:stretch>
            <a:fillRect/>
          </a:stretch>
        </p:blipFill>
        <p:spPr>
          <a:xfrm>
            <a:off x="12899029" y="3325512"/>
            <a:ext cx="5231032" cy="2574649"/>
          </a:xfrm>
          <a:prstGeom prst="rect">
            <a:avLst/>
          </a:prstGeom>
          <a:ln w="12700">
            <a:miter lim="400000"/>
          </a:ln>
        </p:spPr>
      </p:pic>
      <p:pic>
        <p:nvPicPr>
          <p:cNvPr id="182" name="3905logo-01.png" descr="3905logo-01.png"/>
          <p:cNvPicPr>
            <a:picLocks noChangeAspect="1"/>
          </p:cNvPicPr>
          <p:nvPr/>
        </p:nvPicPr>
        <p:blipFill>
          <a:blip r:embed="rId5">
            <a:extLst/>
          </a:blip>
          <a:stretch>
            <a:fillRect/>
          </a:stretch>
        </p:blipFill>
        <p:spPr>
          <a:xfrm>
            <a:off x="19419608" y="9039999"/>
            <a:ext cx="4498432" cy="4498432"/>
          </a:xfrm>
          <a:prstGeom prst="rect">
            <a:avLst/>
          </a:prstGeom>
          <a:ln w="12700">
            <a:miter lim="400000"/>
          </a:ln>
        </p:spPr>
      </p:pic>
      <p:pic>
        <p:nvPicPr>
          <p:cNvPr id="183" name="dstar-logo.png" descr="dstar-logo.png"/>
          <p:cNvPicPr>
            <a:picLocks noChangeAspect="1"/>
          </p:cNvPicPr>
          <p:nvPr/>
        </p:nvPicPr>
        <p:blipFill>
          <a:blip r:embed="rId6">
            <a:extLst/>
          </a:blip>
          <a:stretch>
            <a:fillRect/>
          </a:stretch>
        </p:blipFill>
        <p:spPr>
          <a:xfrm>
            <a:off x="10488197" y="9104814"/>
            <a:ext cx="7213601" cy="4368801"/>
          </a:xfrm>
          <a:prstGeom prst="rect">
            <a:avLst/>
          </a:prstGeom>
          <a:ln w="12700">
            <a:miter lim="400000"/>
          </a:ln>
        </p:spPr>
      </p:pic>
      <p:pic>
        <p:nvPicPr>
          <p:cNvPr id="184" name="AREScolorl.png" descr="AREScolorl.png"/>
          <p:cNvPicPr>
            <a:picLocks noChangeAspect="1"/>
          </p:cNvPicPr>
          <p:nvPr/>
        </p:nvPicPr>
        <p:blipFill>
          <a:blip r:embed="rId7">
            <a:extLst/>
          </a:blip>
          <a:stretch>
            <a:fillRect/>
          </a:stretch>
        </p:blipFill>
        <p:spPr>
          <a:xfrm>
            <a:off x="19820559" y="2490204"/>
            <a:ext cx="4302633" cy="424526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Undirected / Uncontrolled Nets"/>
          <p:cNvSpPr txBox="1"/>
          <p:nvPr>
            <p:ph type="title"/>
          </p:nvPr>
        </p:nvSpPr>
        <p:spPr>
          <a:prstGeom prst="rect">
            <a:avLst/>
          </a:prstGeom>
        </p:spPr>
        <p:txBody>
          <a:bodyPr/>
          <a:lstStyle/>
          <a:p>
            <a:pPr/>
            <a:r>
              <a:t>Undirected / Uncontrolled Nets</a:t>
            </a:r>
          </a:p>
        </p:txBody>
      </p:sp>
      <p:sp>
        <p:nvSpPr>
          <p:cNvPr id="189" name="What is an undirected ne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is an undirected net?</a:t>
            </a:r>
          </a:p>
        </p:txBody>
      </p:sp>
      <p:sp>
        <p:nvSpPr>
          <p:cNvPr id="190" name="No NCS/NCO…"/>
          <p:cNvSpPr txBox="1"/>
          <p:nvPr>
            <p:ph type="body" sz="half" idx="1"/>
          </p:nvPr>
        </p:nvSpPr>
        <p:spPr>
          <a:xfrm>
            <a:off x="1206500" y="4248504"/>
            <a:ext cx="11837759" cy="8256012"/>
          </a:xfrm>
          <a:prstGeom prst="rect">
            <a:avLst/>
          </a:prstGeom>
        </p:spPr>
        <p:txBody>
          <a:bodyPr/>
          <a:lstStyle/>
          <a:p>
            <a:pPr/>
            <a:r>
              <a:t>No NCS/NCO</a:t>
            </a:r>
          </a:p>
          <a:p>
            <a:pPr/>
            <a:r>
              <a:t>Rules, Protocols, and Procedures (LOL)</a:t>
            </a:r>
          </a:p>
          <a:p>
            <a:pPr/>
            <a:r>
              <a:t>Events</a:t>
            </a:r>
          </a:p>
          <a:p>
            <a:pPr/>
            <a:r>
              <a:t>Listen before you broadcast</a:t>
            </a:r>
          </a:p>
          <a:p>
            <a:pPr/>
            <a:r>
              <a:t>DefCon (and others) con net</a:t>
            </a:r>
          </a:p>
          <a:p>
            <a:pPr lvl="1"/>
            <a:r>
              <a:t>146.580 (Simplex)</a:t>
            </a:r>
          </a:p>
        </p:txBody>
      </p:sp>
      <p:pic>
        <p:nvPicPr>
          <p:cNvPr id="191" name="kindpng_3892223.png" descr="kindpng_3892223.png"/>
          <p:cNvPicPr>
            <a:picLocks noChangeAspect="1"/>
          </p:cNvPicPr>
          <p:nvPr/>
        </p:nvPicPr>
        <p:blipFill>
          <a:blip r:embed="rId2">
            <a:extLst/>
          </a:blip>
          <a:stretch>
            <a:fillRect/>
          </a:stretch>
        </p:blipFill>
        <p:spPr>
          <a:xfrm>
            <a:off x="10832345" y="9559538"/>
            <a:ext cx="12379384" cy="2309109"/>
          </a:xfrm>
          <a:prstGeom prst="rect">
            <a:avLst/>
          </a:prstGeom>
          <a:ln w="12700">
            <a:miter lim="400000"/>
          </a:ln>
        </p:spPr>
      </p:pic>
      <p:pic>
        <p:nvPicPr>
          <p:cNvPr id="192" name="Underwood-ham.png" descr="Underwood-ham.png"/>
          <p:cNvPicPr>
            <a:picLocks noChangeAspect="1"/>
          </p:cNvPicPr>
          <p:nvPr/>
        </p:nvPicPr>
        <p:blipFill>
          <a:blip r:embed="rId3">
            <a:extLst/>
          </a:blip>
          <a:stretch>
            <a:fillRect/>
          </a:stretch>
        </p:blipFill>
        <p:spPr>
          <a:xfrm>
            <a:off x="15723448" y="2909087"/>
            <a:ext cx="6127028" cy="612702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How to get started"/>
          <p:cNvSpPr txBox="1"/>
          <p:nvPr>
            <p:ph type="title"/>
          </p:nvPr>
        </p:nvSpPr>
        <p:spPr>
          <a:prstGeom prst="rect">
            <a:avLst/>
          </a:prstGeom>
        </p:spPr>
        <p:txBody>
          <a:bodyPr/>
          <a:lstStyle/>
          <a:p>
            <a:pPr/>
            <a:r>
              <a:t>How to get started</a:t>
            </a:r>
          </a:p>
        </p:txBody>
      </p:sp>
      <p:sp>
        <p:nvSpPr>
          <p:cNvPr id="195" name="Easy mode - NetLogger - www.netlogger.or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Easy mode - NetLogger - </a:t>
            </a:r>
            <a:r>
              <a:rPr u="sng">
                <a:hlinkClick r:id="rId3" invalidUrl="" action="" tgtFrame="" tooltip="" history="1" highlightClick="0" endSnd="0"/>
              </a:rPr>
              <a:t>www.netlogger.org</a:t>
            </a:r>
            <a:r>
              <a:t> </a:t>
            </a:r>
          </a:p>
        </p:txBody>
      </p:sp>
      <p:pic>
        <p:nvPicPr>
          <p:cNvPr id="196" name="Image" descr="Image"/>
          <p:cNvPicPr>
            <a:picLocks noChangeAspect="1"/>
          </p:cNvPicPr>
          <p:nvPr/>
        </p:nvPicPr>
        <p:blipFill>
          <a:blip r:embed="rId4">
            <a:extLst/>
          </a:blip>
          <a:stretch>
            <a:fillRect/>
          </a:stretch>
        </p:blipFill>
        <p:spPr>
          <a:xfrm>
            <a:off x="4229100" y="3556859"/>
            <a:ext cx="15925800" cy="96393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How to get started - MOAR"/>
          <p:cNvSpPr txBox="1"/>
          <p:nvPr>
            <p:ph type="title"/>
          </p:nvPr>
        </p:nvSpPr>
        <p:spPr>
          <a:prstGeom prst="rect">
            <a:avLst/>
          </a:prstGeom>
        </p:spPr>
        <p:txBody>
          <a:bodyPr/>
          <a:lstStyle/>
          <a:p>
            <a:pPr/>
            <a:r>
              <a:t>How to get started - MOAR</a:t>
            </a:r>
          </a:p>
        </p:txBody>
      </p:sp>
      <p:sp>
        <p:nvSpPr>
          <p:cNvPr id="201" name="More ways to find a net to participate i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More ways to find a net to participate in</a:t>
            </a:r>
          </a:p>
        </p:txBody>
      </p:sp>
      <p:sp>
        <p:nvSpPr>
          <p:cNvPr id="202" name="NetLogger - https://www.netlogger.org…"/>
          <p:cNvSpPr txBox="1"/>
          <p:nvPr>
            <p:ph type="body" idx="1"/>
          </p:nvPr>
        </p:nvSpPr>
        <p:spPr>
          <a:prstGeom prst="rect">
            <a:avLst/>
          </a:prstGeom>
        </p:spPr>
        <p:txBody>
          <a:bodyPr/>
          <a:lstStyle/>
          <a:p>
            <a:pPr/>
            <a:r>
              <a:t>NetLogger - </a:t>
            </a:r>
            <a:r>
              <a:rPr u="sng">
                <a:hlinkClick r:id="rId3" invalidUrl="" action="" tgtFrame="" tooltip="" history="1" highlightClick="0" endSnd="0"/>
              </a:rPr>
              <a:t>https://www.netlogger.org</a:t>
            </a:r>
            <a:r>
              <a:t> </a:t>
            </a:r>
          </a:p>
          <a:p>
            <a:pPr/>
            <a:r>
              <a:t>ARRL Net Directory - </a:t>
            </a:r>
            <a:r>
              <a:rPr u="sng">
                <a:hlinkClick r:id="rId4" invalidUrl="" action="" tgtFrame="" tooltip="" history="1" highlightClick="0" endSnd="0"/>
              </a:rPr>
              <a:t>http://www.arrl.org/arrl-net-directory</a:t>
            </a:r>
            <a:r>
              <a:t> </a:t>
            </a:r>
          </a:p>
          <a:p>
            <a:pPr/>
            <a:r>
              <a:t>SMARC HF Net List - </a:t>
            </a:r>
            <a:r>
              <a:rPr u="sng">
                <a:hlinkClick r:id="rId5" invalidUrl="" action="" tgtFrame="" tooltip="" history="1" highlightClick="0" endSnd="0"/>
              </a:rPr>
              <a:t>https://smarc.org/hf-nets/</a:t>
            </a:r>
            <a:r>
              <a:t> </a:t>
            </a:r>
          </a:p>
          <a:p>
            <a:pPr/>
            <a:r>
              <a:t>AC6V HF Nets - </a:t>
            </a:r>
            <a:r>
              <a:rPr u="sng">
                <a:hlinkClick r:id="rId6" invalidUrl="" action="" tgtFrame="" tooltip="" history="1" highlightClick="0" endSnd="0"/>
              </a:rPr>
              <a:t>http://ac6v.com/nets.php</a:t>
            </a:r>
            <a:r>
              <a:t> </a:t>
            </a:r>
          </a:p>
          <a:p>
            <a:pPr/>
            <a:r>
              <a:t>N1YZ’s Net List - </a:t>
            </a:r>
            <a:r>
              <a:rPr u="sng">
                <a:hlinkClick r:id="rId7" invalidUrl="" action="" tgtFrame="" tooltip="" history="1" highlightClick="0" endSnd="0"/>
              </a:rPr>
              <a:t>https://accio.me/N1YZ</a:t>
            </a:r>
            <a:r>
              <a:t> (Google Spreadsheet)</a:t>
            </a:r>
          </a:p>
          <a:p>
            <a:pPr/>
            <a:r>
              <a:t>Hurricane Watch Net - </a:t>
            </a:r>
            <a:r>
              <a:rPr u="sng">
                <a:hlinkClick r:id="rId8" invalidUrl="" action="" tgtFrame="" tooltip="" history="1" highlightClick="0" endSnd="0"/>
              </a:rPr>
              <a:t>https://www.hwn.org</a:t>
            </a:r>
            <a:r>
              <a:t> (During hurricanes only)</a:t>
            </a:r>
          </a:p>
          <a:p>
            <a:pPr/>
            <a:r>
              <a:t>DMR MARC - </a:t>
            </a:r>
            <a:r>
              <a:rPr u="sng">
                <a:hlinkClick r:id="rId9" invalidUrl="" action="" tgtFrame="" tooltip="" history="1" highlightClick="0" endSnd="0"/>
              </a:rPr>
              <a:t>https://dmr-marc.net</a:t>
            </a:r>
            <a:r>
              <a:t>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tay in Touch"/>
          <p:cNvSpPr txBox="1"/>
          <p:nvPr>
            <p:ph type="title"/>
          </p:nvPr>
        </p:nvSpPr>
        <p:spPr>
          <a:prstGeom prst="rect">
            <a:avLst/>
          </a:prstGeom>
        </p:spPr>
        <p:txBody>
          <a:bodyPr/>
          <a:lstStyle/>
          <a:p>
            <a:pPr/>
            <a:r>
              <a:t>Stay in Touch</a:t>
            </a:r>
          </a:p>
        </p:txBody>
      </p:sp>
      <p:sp>
        <p:nvSpPr>
          <p:cNvPr id="207" name="How to stay in touch with m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to stay in touch with me</a:t>
            </a:r>
          </a:p>
        </p:txBody>
      </p:sp>
      <p:sp>
        <p:nvSpPr>
          <p:cNvPr id="208" name="GitHub - https://www.github.com/jmarler…"/>
          <p:cNvSpPr txBox="1"/>
          <p:nvPr>
            <p:ph type="body" idx="1"/>
          </p:nvPr>
        </p:nvSpPr>
        <p:spPr>
          <a:prstGeom prst="rect">
            <a:avLst/>
          </a:prstGeom>
        </p:spPr>
        <p:txBody>
          <a:bodyPr/>
          <a:lstStyle/>
          <a:p>
            <a:pPr/>
            <a:r>
              <a:t>GitHub - </a:t>
            </a:r>
            <a:r>
              <a:rPr u="sng">
                <a:hlinkClick r:id="rId2" invalidUrl="" action="" tgtFrame="" tooltip="" history="1" highlightClick="0" endSnd="0"/>
              </a:rPr>
              <a:t>https://www.github.com/jmarler</a:t>
            </a:r>
            <a:r>
              <a:t> </a:t>
            </a:r>
          </a:p>
          <a:p>
            <a:pPr lvl="1"/>
            <a:r>
              <a:t>This presentation: </a:t>
            </a:r>
            <a:r>
              <a:rPr u="sng">
                <a:hlinkClick r:id="rId3" invalidUrl="" action="" tgtFrame="" tooltip="" history="1" highlightClick="0" endSnd="0"/>
              </a:rPr>
              <a:t>https://github.com/jmarler/DefCon30HRVPresentation</a:t>
            </a:r>
            <a:r>
              <a:t> </a:t>
            </a:r>
          </a:p>
          <a:p>
            <a:pPr/>
            <a:r>
              <a:t>Email: </a:t>
            </a:r>
            <a:r>
              <a:rPr u="sng">
                <a:hlinkClick r:id="rId4" invalidUrl="" action="" tgtFrame="" tooltip="" history="1" highlightClick="0" endSnd="0"/>
              </a:rPr>
              <a:t>K4CHN@arrl.net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